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2" r:id="rId3"/>
    <p:sldId id="260" r:id="rId4"/>
    <p:sldId id="329" r:id="rId5"/>
    <p:sldId id="357" r:id="rId6"/>
    <p:sldId id="364" r:id="rId7"/>
    <p:sldId id="383" r:id="rId8"/>
    <p:sldId id="367" r:id="rId9"/>
    <p:sldId id="369" r:id="rId10"/>
    <p:sldId id="376" r:id="rId11"/>
    <p:sldId id="382" r:id="rId12"/>
    <p:sldId id="386" r:id="rId13"/>
    <p:sldId id="360" r:id="rId14"/>
    <p:sldId id="361" r:id="rId15"/>
    <p:sldId id="385" r:id="rId16"/>
    <p:sldId id="379" r:id="rId17"/>
    <p:sldId id="387" r:id="rId18"/>
    <p:sldId id="358" r:id="rId19"/>
    <p:sldId id="359" r:id="rId20"/>
    <p:sldId id="331" r:id="rId21"/>
    <p:sldId id="323" r:id="rId22"/>
    <p:sldId id="324" r:id="rId23"/>
    <p:sldId id="345" r:id="rId24"/>
    <p:sldId id="384" r:id="rId25"/>
    <p:sldId id="283" r:id="rId26"/>
    <p:sldId id="351" r:id="rId27"/>
    <p:sldId id="285" r:id="rId28"/>
    <p:sldId id="292" r:id="rId29"/>
    <p:sldId id="349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6F350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43" autoAdjust="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37AAE1-9F8C-4867-8FAC-BBC99280676B}" type="datetimeFigureOut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4F4268-6771-4003-92F7-467077B40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91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1193A8-F6DE-4A95-BA85-C6FD7122450A}" type="datetimeFigureOut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A60887-DB1E-436B-8384-A878260158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03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6FF3EB-839F-4AC3-9C19-691D55E079A5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4834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F739B0-2486-4C91-828A-14736E484C2A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7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3281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13F0E-F4AF-4639-A79E-1087BF611435}" type="slidenum">
              <a:rPr lang="ru-RU" altLang="ru-RU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ru-RU" altLang="ru-RU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6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9675-13AA-413B-B6E5-B73516C4402B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AE97-340B-43F2-8988-1917D4D601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8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C220-8A19-4426-A28E-4CC1E118A227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576E-D789-4B40-8B18-A764BF1F3D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4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7174-A405-46D9-8D54-F59CB8797271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C88D-02A9-4BBC-A3CA-35F33BAA6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0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3A48-838D-491B-B1C9-92EF9AB03082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81B3-EA94-4AB1-A1E7-1C37B4A4A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33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C0DB-6781-4EE4-82D6-7594645D4B4A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4314-E37E-4E57-B4F7-058193DBD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18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70B4-C476-4804-9E1A-49FA6030D514}" type="datetime1">
              <a:rPr lang="ru-RU"/>
              <a:pPr>
                <a:defRPr/>
              </a:pPr>
              <a:t>20.10.2022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2FF5-3F0D-4AAF-9180-ED25B3C56F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212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F89E-2E6B-49E2-869C-1D81C00BD8B7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D436-92D5-4735-9A65-A776810AC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1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776E-EA66-40F3-9D50-5FA0D8A7A112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D65F-3352-4546-9C45-CA241B7968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9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F31A-5176-4D47-8D94-577B5A29B7C8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6956-282C-495F-8339-C9508F640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18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15B3-31D3-467E-87A1-6059351B7A3D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FE53-1B8F-426E-BDF7-EB8E18C460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07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13FD-0BEE-424D-B483-CFB6E0B9D835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5420-D124-4B32-9CE9-70C408D65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22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5CA5-E6AA-469E-9D2C-402764DB206B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9E22-44D5-47F1-80BE-7334D68CE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2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8D43-BAD8-464E-9995-2F28BC05BD7D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CD1C-A98A-48B7-BC05-9A574D9A8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91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8576-5B53-40E9-B452-E9E9CF0C571A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5216-E285-4AF9-AB8D-42A0A73F3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80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596DE0-E00C-49B0-A9AB-4C73478B6D99}" type="datetime1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4F2468-5D5B-463E-AF12-E68DF35E59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4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iro23.ru/" TargetMode="External"/><Relationship Id="rId4" Type="http://schemas.openxmlformats.org/officeDocument/2006/relationships/hyperlink" Target="http://www.fipi.ru/content/otkrytyy-bank-zadaniy-eg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ro23.ru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inobr.krasnodar.ru/presscenter/news/" TargetMode="External"/><Relationship Id="rId5" Type="http://schemas.openxmlformats.org/officeDocument/2006/relationships/hyperlink" Target="https://minobr.krasnodar.ru/presscenter/" TargetMode="External"/><Relationship Id="rId4" Type="http://schemas.openxmlformats.org/officeDocument/2006/relationships/hyperlink" Target="https://minobr.krasnodar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tege.info/itogovoe-sochinenie-2023/napravleniya-tem-itogovogo-sochineniya-2023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75656" y="1484784"/>
            <a:ext cx="717401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Порядок и процедура проведения государственной итоговой аттестации выпускников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11 классов в </a:t>
            </a:r>
            <a:r>
              <a:rPr lang="ru-RU" sz="36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2023 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году </a:t>
            </a:r>
            <a:endParaRPr lang="ru-RU" sz="36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(октябрь-2022г.) </a:t>
            </a:r>
            <a:endParaRPr lang="ru-RU" altLang="ru-RU" sz="1400" b="1" i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6314" y="4357694"/>
            <a:ext cx="3784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Главный специалист управления образования  Кириллова И.А..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ГЕЛЕНДЖИК-2022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585791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Итоговое </a:t>
            </a:r>
            <a:r>
              <a:rPr lang="ru-RU" b="1" dirty="0"/>
              <a:t>сочинение оценивается </a:t>
            </a:r>
            <a:r>
              <a:rPr lang="ru-RU" b="1" dirty="0" smtClean="0">
                <a:solidFill>
                  <a:srgbClr val="FF0000"/>
                </a:solidFill>
              </a:rPr>
              <a:t>«зачёт»</a:t>
            </a:r>
            <a:r>
              <a:rPr lang="ru-RU" b="1" dirty="0" smtClean="0"/>
              <a:t>,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/>
              <a:t>  </a:t>
            </a:r>
            <a:r>
              <a:rPr lang="ru-RU" b="1" dirty="0"/>
              <a:t>если:</a:t>
            </a:r>
            <a:r>
              <a:rPr lang="ru-RU" dirty="0"/>
              <a:t> </a:t>
            </a: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● Выполнены </a:t>
            </a:r>
            <a:r>
              <a:rPr lang="ru-RU" b="1" dirty="0" smtClean="0"/>
              <a:t>требования №1 и №2</a:t>
            </a:r>
            <a:endParaRPr lang="ru-RU" dirty="0"/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● </a:t>
            </a:r>
            <a:r>
              <a:rPr lang="ru-RU" dirty="0"/>
              <a:t>Получен </a:t>
            </a:r>
            <a:r>
              <a:rPr lang="ru-RU" b="1" dirty="0"/>
              <a:t>«зачёт» </a:t>
            </a:r>
            <a:r>
              <a:rPr lang="ru-RU" dirty="0"/>
              <a:t>по Критерию </a:t>
            </a:r>
            <a:r>
              <a:rPr lang="ru-RU" dirty="0" smtClean="0"/>
              <a:t>№1.</a:t>
            </a:r>
            <a:r>
              <a:rPr lang="ru-RU" dirty="0"/>
              <a:t> </a:t>
            </a: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● Получен </a:t>
            </a:r>
            <a:r>
              <a:rPr lang="ru-RU" b="1" dirty="0" smtClean="0"/>
              <a:t>«зачёт» </a:t>
            </a:r>
            <a:r>
              <a:rPr lang="ru-RU" dirty="0" smtClean="0"/>
              <a:t>по Критерию №2. </a:t>
            </a:r>
            <a:endParaRPr lang="ru-RU" dirty="0"/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● </a:t>
            </a:r>
            <a:r>
              <a:rPr lang="ru-RU" sz="3000" dirty="0" smtClean="0"/>
              <a:t>Получен </a:t>
            </a:r>
            <a:r>
              <a:rPr lang="ru-RU" sz="3000" b="1" dirty="0" smtClean="0"/>
              <a:t>«зачёт» </a:t>
            </a:r>
            <a:r>
              <a:rPr lang="ru-RU" sz="3000" dirty="0" smtClean="0"/>
              <a:t>по одному из Критериев № 3-5 </a:t>
            </a:r>
            <a:r>
              <a:rPr lang="ru-RU" dirty="0" smtClean="0">
                <a:solidFill>
                  <a:srgbClr val="FF0000"/>
                </a:solidFill>
              </a:rPr>
              <a:t>Критерии №1 и №2 являются обязательными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151515"/>
              </p:ext>
            </p:extLst>
          </p:nvPr>
        </p:nvGraphicFramePr>
        <p:xfrm>
          <a:off x="0" y="0"/>
          <a:ext cx="9206088" cy="68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06088" cy="6813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4624"/>
            <a:ext cx="2483768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rgbClr val="009999"/>
                </a:solidFill>
              </a:rPr>
              <a:t>2023</a:t>
            </a:r>
            <a:endParaRPr lang="ru-RU" sz="40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Подготовка к итоговому сочинению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6956-282C-495F-8339-C9508F6402F7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…………</a:t>
            </a:r>
            <a:r>
              <a:rPr lang="ru-RU" sz="3200" dirty="0" smtClean="0"/>
              <a:t>– пробное итоговое сочинение</a:t>
            </a:r>
          </a:p>
          <a:p>
            <a:endParaRPr lang="ru-RU" sz="3200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…………………..</a:t>
            </a:r>
            <a:r>
              <a:rPr lang="ru-RU" sz="3200" dirty="0" smtClean="0"/>
              <a:t>– </a:t>
            </a:r>
            <a:r>
              <a:rPr lang="ru-RU" sz="3200" dirty="0"/>
              <a:t>консультации</a:t>
            </a:r>
          </a:p>
          <a:p>
            <a:pPr>
              <a:buNone/>
            </a:pPr>
            <a:r>
              <a:rPr lang="ru-RU" sz="3200" dirty="0" smtClean="0"/>
              <a:t>                                </a:t>
            </a:r>
            <a:endParaRPr lang="ru-RU" sz="3200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…………….</a:t>
            </a:r>
            <a:r>
              <a:rPr lang="ru-RU" sz="3200" dirty="0" smtClean="0"/>
              <a:t>- </a:t>
            </a:r>
            <a:r>
              <a:rPr lang="ru-RU" sz="3200" dirty="0"/>
              <a:t>пробное итоговое сочинение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1428750" y="142875"/>
            <a:ext cx="6743700" cy="92868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Какие предметы сдавать</a:t>
            </a:r>
            <a:r>
              <a:rPr lang="en-US" sz="2800" b="1" dirty="0"/>
              <a:t>?</a:t>
            </a:r>
            <a:endParaRPr lang="ru-RU" sz="2800" b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04800" y="2819400"/>
            <a:ext cx="2143125" cy="85725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Обязательные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предметы: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28600" y="4343400"/>
            <a:ext cx="235743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Русский язык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28600" y="1524000"/>
            <a:ext cx="235743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Математика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786063" y="3643313"/>
            <a:ext cx="6143625" cy="192881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Документы можно подать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в 5 ВУЗов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Количество специальностей от 1 до </a:t>
            </a:r>
            <a:r>
              <a:rPr lang="ru-RU" sz="2400" b="1" dirty="0">
                <a:solidFill>
                  <a:srgbClr val="C00000"/>
                </a:solidFill>
              </a:rPr>
              <a:t>10 </a:t>
            </a:r>
            <a:r>
              <a:rPr lang="ru-RU" sz="2400" b="1" dirty="0" smtClean="0">
                <a:solidFill>
                  <a:srgbClr val="C00000"/>
                </a:solidFill>
              </a:rPr>
              <a:t>ВУЗ определяет самостоятельно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371600" y="3733800"/>
            <a:ext cx="762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1371600" y="2438400"/>
            <a:ext cx="76200" cy="304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5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736F4-B990-4FCF-B84F-75E92A31BB1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643188" y="1285875"/>
            <a:ext cx="6215062" cy="1928813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Предметы по выбору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(количество предметов для сдачи определяется самостоятельно)</a:t>
            </a:r>
          </a:p>
        </p:txBody>
      </p:sp>
    </p:spTree>
    <p:extLst>
      <p:ext uri="{BB962C8B-B14F-4D97-AF65-F5344CB8AC3E}">
        <p14:creationId xmlns:p14="http://schemas.microsoft.com/office/powerpoint/2010/main" val="139666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7525" y="287338"/>
            <a:ext cx="5902325" cy="2205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Обязательные предметы: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/>
              <a:t>Русский язык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/>
              <a:t>Математика (базовый/профильный уровни)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Все остальные предметы – ПО ВЫБОРУ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460500"/>
            <a:ext cx="6589365" cy="1419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Русский язык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Поступление в ВУЗ – минимальный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балл – </a:t>
            </a:r>
            <a:r>
              <a:rPr lang="ru-RU" b="1" dirty="0" smtClean="0">
                <a:solidFill>
                  <a:srgbClr val="FF0000"/>
                </a:solidFill>
              </a:rPr>
              <a:t>36 (40) баллов</a:t>
            </a:r>
            <a:endParaRPr lang="ru-RU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Получение аттестата - минимальный балл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– 24 балла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7613" y="2757488"/>
            <a:ext cx="518795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Математика</a:t>
            </a:r>
          </a:p>
          <a:p>
            <a:pPr eaLnBrk="1" hangingPunct="1">
              <a:defRPr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Базовый уровень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5-балльная система, получение аттестата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Минимальный балл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7 баллов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- оценка – </a:t>
            </a:r>
            <a:r>
              <a:rPr lang="ru-RU" b="1" dirty="0" smtClean="0">
                <a:solidFill>
                  <a:srgbClr val="C00000"/>
                </a:solidFill>
              </a:rPr>
              <a:t>«3»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Профильный уровень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Получение аттестата – </a:t>
            </a:r>
            <a:r>
              <a:rPr lang="ru-RU" b="1" dirty="0" smtClean="0">
                <a:solidFill>
                  <a:srgbClr val="FF0000"/>
                </a:solidFill>
              </a:rPr>
              <a:t>27 баллов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поступление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ВУЗ – </a:t>
            </a:r>
            <a:r>
              <a:rPr lang="ru-RU" b="1" dirty="0" smtClean="0">
                <a:solidFill>
                  <a:srgbClr val="FF0000"/>
                </a:solidFill>
              </a:rPr>
              <a:t>27 (39) баллов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altLang="ru-RU" b="1" dirty="0" smtClean="0">
                <a:solidFill>
                  <a:srgbClr val="C00000"/>
                </a:solidFill>
              </a:rPr>
              <a:t>Выпускники </a:t>
            </a:r>
            <a:r>
              <a:rPr lang="ru-RU" altLang="ru-RU" b="1" dirty="0">
                <a:solidFill>
                  <a:srgbClr val="C00000"/>
                </a:solidFill>
              </a:rPr>
              <a:t>могут сдавать: </a:t>
            </a:r>
            <a:endParaRPr lang="ru-RU" altLang="ru-RU" b="1" dirty="0" smtClean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C00000"/>
                </a:solidFill>
              </a:rPr>
              <a:t>один </a:t>
            </a:r>
            <a:r>
              <a:rPr lang="ru-RU" altLang="ru-RU" sz="2400" b="1" dirty="0">
                <a:solidFill>
                  <a:srgbClr val="C00000"/>
                </a:solidFill>
              </a:rPr>
              <a:t>из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уровней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58888" y="5349875"/>
            <a:ext cx="6697662" cy="13914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>
            <a:defPPr>
              <a:defRPr lang="ru-RU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dirty="0"/>
              <a:t>Иностранные </a:t>
            </a:r>
            <a:r>
              <a:rPr lang="ru-RU" altLang="ru-RU" dirty="0" smtClean="0"/>
              <a:t>языки </a:t>
            </a:r>
            <a:endParaRPr lang="ru-RU" altLang="ru-RU" dirty="0"/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Устная часть - раздел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«Говорение»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можно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сдать на добровольной основе.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Письменная и устная часть проходят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разные дни.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100 баллов  = 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80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баллов  (письмо) +  20 баллов (говорение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algn="ctr" eaLnBrk="1" hangingPunct="1">
              <a:defRPr/>
            </a:pPr>
            <a:r>
              <a:rPr lang="ru-RU" altLang="ru-RU" dirty="0" smtClean="0">
                <a:latin typeface="Calibri" pitchFamily="34" charset="0"/>
              </a:rPr>
              <a:t>РЕЗУЛЬТАТЫ УСТНОЙ И ПИСЬМЕННОЙ ЧАСТЕЙ ПУБЛИКУЮТСЯ В ОДИН ДЕНЬ</a:t>
            </a:r>
            <a:endParaRPr lang="ru-RU" altLang="ru-RU" dirty="0"/>
          </a:p>
        </p:txBody>
      </p:sp>
      <p:pic>
        <p:nvPicPr>
          <p:cNvPr id="18439" name="Picture 6" descr="читает на стоп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930275"/>
            <a:ext cx="108108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http://www.college-edu.ru/upload/iblock/e62/e629a431f3baf1a65445efbd2f2fe4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573463"/>
            <a:ext cx="9794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 descr="http://www.lackservice-hamburg.de/images/6397253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32175"/>
            <a:ext cx="9556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4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6956-282C-495F-8339-C9508F6402F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+mn-lt"/>
              </a:rPr>
              <a:t>Математика на ЕГЭ: или-или</a:t>
            </a:r>
          </a:p>
        </p:txBody>
      </p:sp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571472" y="1214422"/>
            <a:ext cx="2538413" cy="3126581"/>
            <a:chOff x="3269245" y="573245"/>
            <a:chExt cx="3384000" cy="4168800"/>
          </a:xfrm>
        </p:grpSpPr>
        <p:grpSp>
          <p:nvGrpSpPr>
            <p:cNvPr id="7" name="Группа 5"/>
            <p:cNvGrpSpPr>
              <a:grpSpLocks/>
            </p:cNvGrpSpPr>
            <p:nvPr/>
          </p:nvGrpSpPr>
          <p:grpSpPr bwMode="auto">
            <a:xfrm>
              <a:off x="3269245" y="573245"/>
              <a:ext cx="3384000" cy="4168800"/>
              <a:chOff x="3269245" y="573245"/>
              <a:chExt cx="3384000" cy="4168800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3269245" y="573245"/>
                <a:ext cx="3384000" cy="4168800"/>
              </a:xfrm>
              <a:prstGeom prst="rect">
                <a:avLst/>
              </a:prstGeom>
              <a:noFill/>
              <a:ln w="1905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421620" y="725646"/>
                <a:ext cx="3023697" cy="3808436"/>
              </a:xfrm>
              <a:prstGeom prst="rect">
                <a:avLst/>
              </a:prstGeom>
              <a:noFill/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600979" y="905035"/>
                <a:ext cx="2664979" cy="3449658"/>
              </a:xfrm>
              <a:prstGeom prst="rect">
                <a:avLst/>
              </a:prstGeom>
              <a:solidFill>
                <a:srgbClr val="4472C4"/>
              </a:solidFill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" name="Прямоугольник 38"/>
            <p:cNvSpPr>
              <a:spLocks noChangeArrowheads="1"/>
            </p:cNvSpPr>
            <p:nvPr/>
          </p:nvSpPr>
          <p:spPr bwMode="auto">
            <a:xfrm>
              <a:off x="3520708" y="1152994"/>
              <a:ext cx="2664000" cy="206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Необходимо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выбрать уровень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(базовый или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профильный)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до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 февраля </a:t>
              </a:r>
              <a:r>
                <a:rPr lang="ru-RU" altLang="ru-RU" sz="135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2022 </a:t>
              </a: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года</a:t>
              </a:r>
            </a:p>
          </p:txBody>
        </p:sp>
      </p:grpSp>
      <p:grpSp>
        <p:nvGrpSpPr>
          <p:cNvPr id="12" name="Группа 39"/>
          <p:cNvGrpSpPr>
            <a:grpSpLocks/>
          </p:cNvGrpSpPr>
          <p:nvPr/>
        </p:nvGrpSpPr>
        <p:grpSpPr bwMode="auto">
          <a:xfrm>
            <a:off x="3214678" y="1214422"/>
            <a:ext cx="2538413" cy="3126581"/>
            <a:chOff x="3297984" y="-198970"/>
            <a:chExt cx="3384000" cy="3292945"/>
          </a:xfrm>
        </p:grpSpPr>
        <p:grpSp>
          <p:nvGrpSpPr>
            <p:cNvPr id="13" name="Группа 40"/>
            <p:cNvGrpSpPr>
              <a:grpSpLocks/>
            </p:cNvGrpSpPr>
            <p:nvPr/>
          </p:nvGrpSpPr>
          <p:grpSpPr bwMode="auto">
            <a:xfrm>
              <a:off x="3297984" y="-198970"/>
              <a:ext cx="3384000" cy="3292945"/>
              <a:chOff x="3297984" y="-198970"/>
              <a:chExt cx="3384000" cy="329294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97984" y="-198970"/>
                <a:ext cx="3384000" cy="3292945"/>
              </a:xfrm>
              <a:prstGeom prst="rect">
                <a:avLst/>
              </a:prstGeom>
              <a:noFill/>
              <a:ln w="1905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394195" y="-151374"/>
                <a:ext cx="3023696" cy="3008292"/>
              </a:xfrm>
              <a:prstGeom prst="rect">
                <a:avLst/>
              </a:prstGeom>
              <a:noFill/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580819" y="63112"/>
                <a:ext cx="2664980" cy="2723639"/>
              </a:xfrm>
              <a:prstGeom prst="rect">
                <a:avLst/>
              </a:prstGeom>
              <a:solidFill>
                <a:srgbClr val="43BB8D"/>
              </a:solidFill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4" name="Прямоугольник 41"/>
            <p:cNvSpPr>
              <a:spLocks noChangeArrowheads="1"/>
            </p:cNvSpPr>
            <p:nvPr/>
          </p:nvSpPr>
          <p:spPr bwMode="auto">
            <a:xfrm>
              <a:off x="3611390" y="248502"/>
              <a:ext cx="2664000" cy="141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Выпускники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прошлых лет,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имеющие аттестат,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не могут сдавать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базового уровня</a:t>
              </a:r>
            </a:p>
          </p:txBody>
        </p:sp>
      </p:grpSp>
      <p:grpSp>
        <p:nvGrpSpPr>
          <p:cNvPr id="18" name="Группа 45"/>
          <p:cNvGrpSpPr>
            <a:grpSpLocks/>
          </p:cNvGrpSpPr>
          <p:nvPr/>
        </p:nvGrpSpPr>
        <p:grpSpPr bwMode="auto">
          <a:xfrm>
            <a:off x="6000760" y="1214422"/>
            <a:ext cx="2538413" cy="3126581"/>
            <a:chOff x="3241468" y="-245650"/>
            <a:chExt cx="3384000" cy="3492000"/>
          </a:xfrm>
        </p:grpSpPr>
        <p:grpSp>
          <p:nvGrpSpPr>
            <p:cNvPr id="19" name="Группа 46"/>
            <p:cNvGrpSpPr>
              <a:grpSpLocks/>
            </p:cNvGrpSpPr>
            <p:nvPr/>
          </p:nvGrpSpPr>
          <p:grpSpPr bwMode="auto">
            <a:xfrm>
              <a:off x="3241468" y="-245650"/>
              <a:ext cx="3384000" cy="3492000"/>
              <a:chOff x="3241468" y="-245650"/>
              <a:chExt cx="3384000" cy="3492000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3241468" y="-245650"/>
                <a:ext cx="3384000" cy="3492000"/>
              </a:xfrm>
              <a:prstGeom prst="rect">
                <a:avLst/>
              </a:prstGeom>
              <a:noFill/>
              <a:ln w="1905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449394" y="-94055"/>
                <a:ext cx="3023697" cy="3188810"/>
              </a:xfrm>
              <a:prstGeom prst="rect">
                <a:avLst/>
              </a:prstGeom>
              <a:noFill/>
              <a:ln w="7620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628753" y="56209"/>
                <a:ext cx="2664978" cy="2888280"/>
              </a:xfrm>
              <a:prstGeom prst="rect">
                <a:avLst/>
              </a:prstGeom>
              <a:solidFill>
                <a:srgbClr val="CE929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0" name="Прямоугольник 47"/>
            <p:cNvSpPr>
              <a:spLocks noChangeArrowheads="1"/>
            </p:cNvSpPr>
            <p:nvPr/>
          </p:nvSpPr>
          <p:spPr bwMode="auto">
            <a:xfrm>
              <a:off x="3524262" y="194626"/>
              <a:ext cx="2874488" cy="2410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 случае получения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75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неудовлетворительного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результата можно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изменить выбранный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ранее уровень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для повторной сдачи ЕГЭ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 резервные сроки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(в июне </a:t>
              </a:r>
              <a:r>
                <a:rPr lang="ru-RU" altLang="ru-RU" sz="135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2022 </a:t>
              </a: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года)</a:t>
              </a:r>
            </a:p>
          </p:txBody>
        </p:sp>
      </p:grpSp>
      <p:sp>
        <p:nvSpPr>
          <p:cNvPr id="24" name="Прямоугольник 18"/>
          <p:cNvSpPr>
            <a:spLocks noChangeArrowheads="1"/>
          </p:cNvSpPr>
          <p:nvPr/>
        </p:nvSpPr>
        <p:spPr bwMode="auto">
          <a:xfrm>
            <a:off x="1000100" y="4572008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4472C4"/>
                </a:solidFill>
                <a:latin typeface="Arial" panose="020B0604020202020204" pitchFamily="34" charset="0"/>
              </a:rPr>
              <a:t>Пункт 11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472C4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sp>
        <p:nvSpPr>
          <p:cNvPr id="25" name="Прямоугольник 19"/>
          <p:cNvSpPr>
            <a:spLocks noChangeArrowheads="1"/>
          </p:cNvSpPr>
          <p:nvPr/>
        </p:nvSpPr>
        <p:spPr bwMode="auto">
          <a:xfrm>
            <a:off x="3428992" y="4714884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43BB8D"/>
                </a:solidFill>
                <a:latin typeface="Arial" panose="020B0604020202020204" pitchFamily="34" charset="0"/>
              </a:rPr>
              <a:t>Пункт 13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3BB8D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sp>
        <p:nvSpPr>
          <p:cNvPr id="26" name="Прямоугольник 20"/>
          <p:cNvSpPr>
            <a:spLocks noChangeArrowheads="1"/>
          </p:cNvSpPr>
          <p:nvPr/>
        </p:nvSpPr>
        <p:spPr bwMode="auto">
          <a:xfrm>
            <a:off x="6286512" y="4643446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CE9298"/>
                </a:solidFill>
                <a:latin typeface="Arial" panose="020B0604020202020204" pitchFamily="34" charset="0"/>
              </a:rPr>
              <a:t>Пункт 51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E9298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33265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Минимальное количество баллов ЕГЭ для поступления в вуз по предметам по выбору (Приказ </a:t>
            </a:r>
            <a:r>
              <a:rPr lang="ru-RU" b="1" dirty="0" err="1" smtClean="0">
                <a:solidFill>
                  <a:srgbClr val="C00000"/>
                </a:solidFill>
              </a:rPr>
              <a:t>Минпросвещения</a:t>
            </a:r>
            <a:r>
              <a:rPr lang="ru-RU" b="1" dirty="0" smtClean="0">
                <a:solidFill>
                  <a:srgbClr val="C00000"/>
                </a:solidFill>
              </a:rPr>
              <a:t> РФ от 25.08.2021г. № 1113)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57268"/>
              </p:ext>
            </p:extLst>
          </p:nvPr>
        </p:nvGraphicFramePr>
        <p:xfrm>
          <a:off x="1979712" y="1397001"/>
          <a:ext cx="5904656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122578715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236399432"/>
                    </a:ext>
                  </a:extLst>
                </a:gridCol>
              </a:tblGrid>
              <a:tr h="353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ПРЕДМЕТ по выбору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БАЛЛ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4122894"/>
                  </a:ext>
                </a:extLst>
              </a:tr>
              <a:tr h="3530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Физика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39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5148441"/>
                  </a:ext>
                </a:extLst>
              </a:tr>
              <a:tr h="3530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Обществознание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45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4917142"/>
                  </a:ext>
                </a:extLst>
              </a:tr>
              <a:tr h="3530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История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35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3049329"/>
                  </a:ext>
                </a:extLst>
              </a:tr>
              <a:tr h="3530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Информатика и ИКТ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44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090860"/>
                  </a:ext>
                </a:extLst>
              </a:tr>
              <a:tr h="3530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Иностранный язык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30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5361562"/>
                  </a:ext>
                </a:extLst>
              </a:tr>
              <a:tr h="3530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Литература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40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6748099"/>
                  </a:ext>
                </a:extLst>
              </a:tr>
              <a:tr h="3530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Биология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39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5463106"/>
                  </a:ext>
                </a:extLst>
              </a:tr>
              <a:tr h="3530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География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40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0735848"/>
                  </a:ext>
                </a:extLst>
              </a:tr>
              <a:tr h="438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Химия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39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9187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4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E5420-D124-4B32-9CE9-70C408D656A2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428604"/>
            <a:ext cx="8520143" cy="507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2A6267"/>
                </a:solidFill>
              </a:rPr>
              <a:t>           Можно сдавать 5 иностранных языков: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2A6267"/>
                </a:solidFill>
              </a:rPr>
              <a:t>    </a:t>
            </a:r>
            <a:r>
              <a:rPr lang="ru-RU" sz="3000" b="1" dirty="0" smtClean="0">
                <a:solidFill>
                  <a:srgbClr val="2A6267"/>
                </a:solidFill>
              </a:rPr>
              <a:t> </a:t>
            </a:r>
            <a:r>
              <a:rPr lang="ru-RU" sz="2700" dirty="0">
                <a:solidFill>
                  <a:srgbClr val="992F5F"/>
                </a:solidFill>
              </a:rPr>
              <a:t>(даже если не изучали тот или иной язык в ОО</a:t>
            </a:r>
            <a:r>
              <a:rPr lang="ru-RU" sz="3000" dirty="0">
                <a:solidFill>
                  <a:srgbClr val="992F5F"/>
                </a:solidFill>
              </a:rPr>
              <a:t>)</a:t>
            </a:r>
            <a:endParaRPr lang="ru-RU" sz="2700" b="1" dirty="0">
              <a:solidFill>
                <a:srgbClr val="2A6267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      </a:t>
            </a: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      </a:t>
            </a:r>
            <a:r>
              <a:rPr lang="ru-RU" sz="2700" dirty="0" smtClean="0">
                <a:solidFill>
                  <a:srgbClr val="2A6267"/>
                </a:solidFill>
              </a:rPr>
              <a:t>   Китайский </a:t>
            </a:r>
            <a:r>
              <a:rPr lang="ru-RU" sz="2700" dirty="0">
                <a:solidFill>
                  <a:srgbClr val="2A6267"/>
                </a:solidFill>
              </a:rPr>
              <a:t>язык               </a:t>
            </a:r>
            <a:r>
              <a:rPr lang="en-US" sz="2700" dirty="0">
                <a:solidFill>
                  <a:srgbClr val="2A6267"/>
                </a:solidFill>
              </a:rPr>
              <a:t>       </a:t>
            </a:r>
            <a:r>
              <a:rPr lang="ru-RU" sz="2700" dirty="0">
                <a:solidFill>
                  <a:srgbClr val="2A6267"/>
                </a:solidFill>
              </a:rPr>
              <a:t>Испанский язык</a:t>
            </a: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700" dirty="0">
              <a:solidFill>
                <a:srgbClr val="2A6267"/>
              </a:solidFill>
            </a:endParaRP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    </a:t>
            </a: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      </a:t>
            </a:r>
            <a:r>
              <a:rPr lang="ru-RU" sz="2700" dirty="0" smtClean="0">
                <a:solidFill>
                  <a:srgbClr val="2A6267"/>
                </a:solidFill>
              </a:rPr>
              <a:t>   Французский </a:t>
            </a:r>
            <a:r>
              <a:rPr lang="ru-RU" sz="2700" dirty="0">
                <a:solidFill>
                  <a:srgbClr val="2A6267"/>
                </a:solidFill>
              </a:rPr>
              <a:t>язык            </a:t>
            </a:r>
            <a:r>
              <a:rPr lang="en-US" sz="2700" dirty="0">
                <a:solidFill>
                  <a:srgbClr val="2A6267"/>
                </a:solidFill>
              </a:rPr>
              <a:t>    </a:t>
            </a:r>
            <a:r>
              <a:rPr lang="ru-RU" sz="2700" dirty="0">
                <a:solidFill>
                  <a:srgbClr val="2A6267"/>
                </a:solidFill>
              </a:rPr>
              <a:t>  Немецкий язык</a:t>
            </a: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</a:t>
            </a: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700" dirty="0">
              <a:solidFill>
                <a:srgbClr val="2A6267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                           </a:t>
            </a:r>
            <a:r>
              <a:rPr lang="ru-RU" sz="2700" dirty="0" smtClean="0">
                <a:solidFill>
                  <a:srgbClr val="2A6267"/>
                </a:solidFill>
              </a:rPr>
              <a:t>       Английский </a:t>
            </a:r>
            <a:r>
              <a:rPr lang="ru-RU" sz="2700" dirty="0">
                <a:solidFill>
                  <a:srgbClr val="2A6267"/>
                </a:solidFill>
              </a:rPr>
              <a:t>язык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3000" dirty="0">
              <a:solidFill>
                <a:srgbClr val="2A6267"/>
              </a:solidFill>
            </a:endParaRPr>
          </a:p>
        </p:txBody>
      </p:sp>
      <p:pic>
        <p:nvPicPr>
          <p:cNvPr id="8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1006079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000372"/>
            <a:ext cx="917972" cy="96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928802"/>
            <a:ext cx="1084659" cy="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928934"/>
            <a:ext cx="867965" cy="107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857628"/>
            <a:ext cx="1146572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 txBox="1">
            <a:spLocks/>
          </p:cNvSpPr>
          <p:nvPr/>
        </p:nvSpPr>
        <p:spPr bwMode="auto">
          <a:xfrm>
            <a:off x="1537006" y="402677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800000"/>
                </a:solidFill>
                <a:latin typeface="Arial" panose="020B0604020202020204" pitchFamily="34" charset="0"/>
              </a:rPr>
              <a:t>Последовательные шаги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08425"/>
            <a:ext cx="11064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4"/>
          <p:cNvSpPr txBox="1">
            <a:spLocks/>
          </p:cNvSpPr>
          <p:nvPr/>
        </p:nvSpPr>
        <p:spPr>
          <a:xfrm>
            <a:off x="142844" y="405057"/>
            <a:ext cx="9036050" cy="607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370138"/>
            <a:ext cx="11430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7322" y="2915262"/>
            <a:ext cx="7102475" cy="720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3. Рядом с рейтингом проставить сумму баллов трёх вступительных результатов ЕГЭ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9956" y="2071384"/>
            <a:ext cx="7096125" cy="719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2. Выстроить ВУЗы по рейтингу приоритетности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8629" y="979062"/>
            <a:ext cx="7167562" cy="9667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1. После 3.10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познакомиться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с Правилами приёма ВУЗа в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2023 году 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на официальном сайте</a:t>
            </a:r>
          </a:p>
        </p:txBody>
      </p:sp>
      <p:pic>
        <p:nvPicPr>
          <p:cNvPr id="14345" name="Picture 4" descr="C:\Users\Ольга\AppData\Local\Microsoft\Windows\Temporary Internet Files\Content.IE5\KH4627BX\MP90038553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981075"/>
            <a:ext cx="12096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78629" y="3866662"/>
            <a:ext cx="7062787" cy="687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Шаг 4. Определить необходимые экзамены и спланировать систему подготовки  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575300"/>
            <a:ext cx="10810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87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509392" y="548680"/>
            <a:ext cx="8229600" cy="83502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Как выбрать вуз?</a:t>
            </a:r>
            <a:r>
              <a:rPr lang="ru-RU" altLang="ru-RU" sz="2400" dirty="0" smtClean="0">
                <a:ea typeface="Times New Roman" panose="02020603050405020304" pitchFamily="18" charset="0"/>
                <a:cs typeface="Cambria" panose="02040503050406030204" pitchFamily="18" charset="0"/>
              </a:rPr>
              <a:t/>
            </a:r>
            <a:br>
              <a:rPr lang="ru-RU" altLang="ru-RU" sz="2400" dirty="0" smtClean="0">
                <a:ea typeface="Times New Roman" panose="02020603050405020304" pitchFamily="18" charset="0"/>
                <a:cs typeface="Cambria" panose="02040503050406030204" pitchFamily="18" charset="0"/>
              </a:rPr>
            </a:br>
            <a:endParaRPr lang="ru-RU" altLang="ru-RU" dirty="0" smtClean="0"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984998"/>
            <a:ext cx="38644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Что нужно сделать, чтобы потом не пожалеть о неправильном решении?</a:t>
            </a:r>
          </a:p>
          <a:p>
            <a:pPr marL="0" indent="0">
              <a:buNone/>
            </a:pPr>
            <a:r>
              <a:rPr lang="ru-RU" altLang="ru-RU" sz="2000" b="1" dirty="0" smtClean="0"/>
              <a:t>1. Оценить свои возможности</a:t>
            </a:r>
            <a:endParaRPr lang="ru-RU" altLang="ru-RU" sz="2000" dirty="0" smtClean="0"/>
          </a:p>
          <a:p>
            <a:pPr marL="0" indent="0">
              <a:buNone/>
            </a:pPr>
            <a:r>
              <a:rPr lang="ru-RU" altLang="ru-RU" sz="2000" b="1" dirty="0" smtClean="0"/>
              <a:t>2. Скорректировать свои ожидания</a:t>
            </a:r>
            <a:endParaRPr lang="ru-RU" altLang="ru-RU" sz="2000" dirty="0" smtClean="0"/>
          </a:p>
          <a:p>
            <a:pPr marL="0" indent="0">
              <a:buNone/>
            </a:pPr>
            <a:r>
              <a:rPr lang="ru-RU" altLang="ru-RU" sz="2000" b="1" dirty="0" smtClean="0"/>
              <a:t>3. Выйти на сайты вузов и посмотреть правила приема </a:t>
            </a:r>
          </a:p>
          <a:p>
            <a:pPr marL="0" indent="0">
              <a:buNone/>
            </a:pPr>
            <a:r>
              <a:rPr lang="ru-RU" altLang="ru-RU" sz="2000" b="1" dirty="0" smtClean="0"/>
              <a:t>4. Выбрать не более пяти вузов</a:t>
            </a:r>
            <a:endParaRPr lang="ru-RU" altLang="ru-RU" sz="2000" dirty="0" smtClean="0"/>
          </a:p>
          <a:p>
            <a:pPr marL="0" indent="0">
              <a:buNone/>
            </a:pPr>
            <a:r>
              <a:rPr lang="ru-RU" altLang="ru-RU" sz="2000" b="1" dirty="0" smtClean="0"/>
              <a:t>5</a:t>
            </a:r>
            <a:r>
              <a:rPr lang="ru-RU" altLang="ru-RU" sz="2000" dirty="0" smtClean="0"/>
              <a:t>. </a:t>
            </a:r>
            <a:r>
              <a:rPr lang="ru-RU" altLang="ru-RU" sz="2000" b="1" dirty="0" smtClean="0"/>
              <a:t>Посетить Дни открытых дверей вузов очно или дистанционно </a:t>
            </a:r>
          </a:p>
          <a:p>
            <a:pPr marL="0" indent="0">
              <a:buNone/>
            </a:pPr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15364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320480" cy="509163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i="1" dirty="0" smtClean="0">
                <a:solidFill>
                  <a:srgbClr val="C00000"/>
                </a:solidFill>
              </a:rPr>
              <a:t>На что важно обратить внимание при выборе вуза: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r>
              <a:rPr lang="ru-RU" altLang="ru-RU" sz="1800" b="1" dirty="0" smtClean="0"/>
              <a:t>статус вуза;</a:t>
            </a:r>
          </a:p>
          <a:p>
            <a:r>
              <a:rPr lang="ru-RU" altLang="ru-RU" sz="1800" b="1" dirty="0" smtClean="0"/>
              <a:t>карьерные перспективы;</a:t>
            </a:r>
          </a:p>
          <a:p>
            <a:r>
              <a:rPr lang="ru-RU" altLang="ru-RU" sz="1800" b="1" dirty="0" smtClean="0"/>
              <a:t>количество бюджетных мест;</a:t>
            </a:r>
          </a:p>
          <a:p>
            <a:r>
              <a:rPr lang="ru-RU" altLang="ru-RU" sz="1800" b="1" dirty="0" smtClean="0"/>
              <a:t>наличие или отсутствие внутренних экзаменов;</a:t>
            </a:r>
          </a:p>
          <a:p>
            <a:r>
              <a:rPr lang="ru-RU" altLang="ru-RU" sz="1800" b="1" dirty="0" smtClean="0"/>
              <a:t>вузовские олимпиады;</a:t>
            </a:r>
          </a:p>
          <a:p>
            <a:r>
              <a:rPr lang="ru-RU" altLang="ru-RU" sz="1800" b="1" dirty="0" smtClean="0"/>
              <a:t>стоимость обучения;</a:t>
            </a:r>
          </a:p>
          <a:p>
            <a:r>
              <a:rPr lang="ru-RU" altLang="ru-RU" sz="1800" b="1" dirty="0" smtClean="0"/>
              <a:t>уровень заинтересованности вуза в трудоустройстве выпускников;</a:t>
            </a:r>
          </a:p>
          <a:p>
            <a:r>
              <a:rPr lang="ru-RU" altLang="ru-RU" sz="1800" b="1" dirty="0" smtClean="0"/>
              <a:t>наличие или отсутствие военной кафедры;</a:t>
            </a:r>
          </a:p>
          <a:p>
            <a:r>
              <a:rPr lang="ru-RU" altLang="ru-RU" sz="1800" b="1" dirty="0" smtClean="0"/>
              <a:t>условия предоставления общежития;</a:t>
            </a:r>
          </a:p>
          <a:p>
            <a:r>
              <a:rPr lang="ru-RU" altLang="ru-RU" sz="1800" b="1" dirty="0" smtClean="0"/>
              <a:t>местоположение вуза.</a:t>
            </a:r>
          </a:p>
          <a:p>
            <a:endParaRPr lang="ru-RU" altLang="ru-RU" dirty="0" smtClean="0"/>
          </a:p>
        </p:txBody>
      </p:sp>
      <p:sp>
        <p:nvSpPr>
          <p:cNvPr id="153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63BEF8-401B-46B7-8711-E3542001364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1478756"/>
            <a:ext cx="4924425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97657" y="1434704"/>
            <a:ext cx="8680847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Порядок проведения государственной итоговой аттестации по образовательным программам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среднего общего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образования, утвержденный приказом Минпросвещения России и Рособрнадзора                                                    от 07.11.2018 г № 190/1512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2606279" y="2344341"/>
            <a:ext cx="4494609" cy="3226594"/>
          </a:xfrm>
          <a:prstGeom prst="foldedCorner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5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6" y="964407"/>
            <a:ext cx="775573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Порядок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проведения ГИА </a:t>
            </a:r>
          </a:p>
        </p:txBody>
      </p:sp>
    </p:spTree>
    <p:extLst>
      <p:ext uri="{BB962C8B-B14F-4D97-AF65-F5344CB8AC3E}">
        <p14:creationId xmlns:p14="http://schemas.microsoft.com/office/powerpoint/2010/main" val="16462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357188"/>
            <a:ext cx="7499350" cy="50165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Сроки подачи заявлений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858838"/>
            <a:ext cx="7786687" cy="5284787"/>
          </a:xfrm>
        </p:spPr>
        <p:txBody>
          <a:bodyPr/>
          <a:lstStyle/>
          <a:p>
            <a:pPr marL="4763" indent="355600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Согласно Порядку проведения государственной итоговой аттестации по образовательным программам среднего общего образования  срок подачи заявления на внесение перечня экзаменов в федеральную базу                    </a:t>
            </a:r>
            <a:r>
              <a:rPr lang="ru-RU" sz="2400" b="1" u="sng" dirty="0" smtClean="0">
                <a:solidFill>
                  <a:srgbClr val="0000FF"/>
                </a:solidFill>
                <a:cs typeface="Times New Roman" pitchFamily="18" charset="0"/>
              </a:rPr>
              <a:t>до 1 февраля</a:t>
            </a:r>
            <a:endParaRPr lang="ru-RU" sz="24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регистрация участников ЕГЭ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5400" b="1" u="sng" dirty="0" smtClean="0">
                <a:solidFill>
                  <a:srgbClr val="C00000"/>
                </a:solidFill>
                <a:cs typeface="Times New Roman" pitchFamily="18" charset="0"/>
              </a:rPr>
              <a:t>до 1 февраля 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2023 года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3600" b="1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52F071-097F-4C7A-BB5C-D0727565C6D7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   </a:t>
            </a:r>
            <a:endParaRPr lang="ru-RU" altLang="ru-RU" smtClean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81724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Итоговые отметки за 11 класс: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определяются как среднее арифметическое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полугодовых, годовых   отметок 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(2-ое полугодие) </a:t>
            </a:r>
            <a:endParaRPr lang="ru-RU" altLang="ru-RU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обучающегося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за каждый год обучения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по образовательным программам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среднего общего образования.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   </a:t>
            </a:r>
            <a:endParaRPr lang="ru-RU" altLang="ru-RU" smtClean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55576" y="404664"/>
            <a:ext cx="7920038" cy="54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Аттестат о 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среднем общем образовании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с отличием выдается выпускникам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11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класса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завершившим 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обучение по образовательным программам 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СОО,</a:t>
            </a: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успешно прошедшим ГИА,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имеющим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итоговые отметки «отлично» по всем учебным предметам учебного плана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8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изучавшимся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на уровне 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СОО и получившим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 менее 70 баллов 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по результатам ЕГЭ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по русскому языку и математике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, или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 менее отметки «5» 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по математике (базовый уровень).</a:t>
            </a: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Информирование о ЕГЭ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 smtClean="0"/>
              <a:t>Нормативные правовые документы, оперативная официальная информация, демоверсии, открытый банк заданий ЕГЭ</a:t>
            </a:r>
            <a:endParaRPr lang="ru-RU" altLang="ru-RU" sz="2400" dirty="0" smtClean="0"/>
          </a:p>
          <a:p>
            <a:r>
              <a:rPr lang="ru-RU" altLang="ru-RU" sz="2400" dirty="0" smtClean="0"/>
              <a:t>Информационный портал ЕГЭ </a:t>
            </a:r>
            <a:r>
              <a:rPr lang="en-US" altLang="ru-RU" sz="2400" u="sng" dirty="0" smtClean="0">
                <a:hlinkClick r:id="rId2"/>
              </a:rPr>
              <a:t>http</a:t>
            </a:r>
            <a:r>
              <a:rPr lang="ru-RU" altLang="ru-RU" sz="2400" u="sng" dirty="0" smtClean="0">
                <a:hlinkClick r:id="rId2"/>
              </a:rPr>
              <a:t>://</a:t>
            </a:r>
            <a:r>
              <a:rPr lang="en-US" altLang="ru-RU" sz="2400" u="sng" dirty="0" err="1" smtClean="0">
                <a:hlinkClick r:id="rId2"/>
              </a:rPr>
              <a:t>ege</a:t>
            </a:r>
            <a:r>
              <a:rPr lang="ru-RU" altLang="ru-RU" sz="2400" u="sng" dirty="0" smtClean="0">
                <a:hlinkClick r:id="rId2"/>
              </a:rPr>
              <a:t>.</a:t>
            </a:r>
            <a:r>
              <a:rPr lang="en-US" altLang="ru-RU" sz="2400" u="sng" dirty="0" err="1" smtClean="0">
                <a:hlinkClick r:id="rId2"/>
              </a:rPr>
              <a:t>edu</a:t>
            </a:r>
            <a:r>
              <a:rPr lang="ru-RU" altLang="ru-RU" sz="2400" u="sng" dirty="0" smtClean="0">
                <a:hlinkClick r:id="rId2"/>
              </a:rPr>
              <a:t>.</a:t>
            </a:r>
            <a:r>
              <a:rPr lang="en-US" altLang="ru-RU" sz="2400" u="sng" dirty="0" err="1" smtClean="0">
                <a:hlinkClick r:id="rId2"/>
              </a:rPr>
              <a:t>ru</a:t>
            </a:r>
            <a:r>
              <a:rPr lang="ru-RU" altLang="ru-RU" sz="2400" u="sng" dirty="0" smtClean="0">
                <a:hlinkClick r:id="rId2"/>
              </a:rPr>
              <a:t>/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(также можно ознакомиться с результатами ЕГЭ)</a:t>
            </a:r>
          </a:p>
          <a:p>
            <a:r>
              <a:rPr lang="ru-RU" altLang="ru-RU" sz="2400" dirty="0" smtClean="0"/>
              <a:t>Официальный сайт </a:t>
            </a:r>
            <a:r>
              <a:rPr lang="ru-RU" altLang="ru-RU" sz="2400" dirty="0" err="1" smtClean="0"/>
              <a:t>Рособрнадзора</a:t>
            </a:r>
            <a:r>
              <a:rPr lang="ru-RU" altLang="ru-RU" sz="2400" dirty="0" smtClean="0"/>
              <a:t> </a:t>
            </a:r>
            <a:r>
              <a:rPr lang="en-US" altLang="ru-RU" sz="2400" u="sng" dirty="0" smtClean="0">
                <a:hlinkClick r:id="rId3"/>
              </a:rPr>
              <a:t>http</a:t>
            </a:r>
            <a:r>
              <a:rPr lang="ru-RU" altLang="ru-RU" sz="2400" u="sng" dirty="0" smtClean="0">
                <a:hlinkClick r:id="rId3"/>
              </a:rPr>
              <a:t>://</a:t>
            </a:r>
            <a:r>
              <a:rPr lang="en-US" altLang="ru-RU" sz="2400" u="sng" dirty="0" err="1" smtClean="0">
                <a:hlinkClick r:id="rId3"/>
              </a:rPr>
              <a:t>obrnadzor</a:t>
            </a:r>
            <a:r>
              <a:rPr lang="ru-RU" altLang="ru-RU" sz="2400" u="sng" dirty="0" smtClean="0">
                <a:hlinkClick r:id="rId3"/>
              </a:rPr>
              <a:t>.</a:t>
            </a:r>
            <a:r>
              <a:rPr lang="en-US" altLang="ru-RU" sz="2400" u="sng" dirty="0" err="1" smtClean="0">
                <a:hlinkClick r:id="rId3"/>
              </a:rPr>
              <a:t>gov</a:t>
            </a:r>
            <a:r>
              <a:rPr lang="ru-RU" altLang="ru-RU" sz="2400" u="sng" dirty="0" smtClean="0">
                <a:hlinkClick r:id="rId3"/>
              </a:rPr>
              <a:t>.</a:t>
            </a:r>
            <a:r>
              <a:rPr lang="en-US" altLang="ru-RU" sz="2400" u="sng" dirty="0" err="1" smtClean="0">
                <a:hlinkClick r:id="rId3"/>
              </a:rPr>
              <a:t>ru</a:t>
            </a:r>
            <a:r>
              <a:rPr lang="ru-RU" altLang="ru-RU" sz="2400" u="sng" dirty="0" smtClean="0">
                <a:hlinkClick r:id="rId3"/>
              </a:rPr>
              <a:t>/</a:t>
            </a:r>
            <a:endParaRPr lang="ru-RU" altLang="ru-RU" sz="2400" dirty="0" smtClean="0"/>
          </a:p>
          <a:p>
            <a:r>
              <a:rPr lang="ru-RU" altLang="ru-RU" sz="2400" dirty="0" smtClean="0"/>
              <a:t>Открытый банк заданий ЕГЭ: </a:t>
            </a:r>
            <a:r>
              <a:rPr lang="en-US" altLang="ru-RU" sz="2400" u="sng" dirty="0" smtClean="0">
                <a:hlinkClick r:id="rId4"/>
              </a:rPr>
              <a:t>http</a:t>
            </a:r>
            <a:r>
              <a:rPr lang="ru-RU" altLang="ru-RU" sz="2400" u="sng" dirty="0" smtClean="0">
                <a:hlinkClick r:id="rId4"/>
              </a:rPr>
              <a:t>://</a:t>
            </a:r>
            <a:r>
              <a:rPr lang="en-US" altLang="ru-RU" sz="2400" u="sng" dirty="0" smtClean="0">
                <a:hlinkClick r:id="rId4"/>
              </a:rPr>
              <a:t>www</a:t>
            </a:r>
            <a:r>
              <a:rPr lang="ru-RU" altLang="ru-RU" sz="2400" u="sng" dirty="0" smtClean="0">
                <a:hlinkClick r:id="rId4"/>
              </a:rPr>
              <a:t>.</a:t>
            </a:r>
            <a:r>
              <a:rPr lang="en-US" altLang="ru-RU" sz="2400" u="sng" dirty="0" err="1" smtClean="0">
                <a:hlinkClick r:id="rId4"/>
              </a:rPr>
              <a:t>fipi</a:t>
            </a:r>
            <a:r>
              <a:rPr lang="ru-RU" altLang="ru-RU" sz="2400" u="sng" dirty="0" smtClean="0">
                <a:hlinkClick r:id="rId4"/>
              </a:rPr>
              <a:t>.</a:t>
            </a:r>
            <a:r>
              <a:rPr lang="en-US" altLang="ru-RU" sz="2400" u="sng" dirty="0" err="1" smtClean="0">
                <a:hlinkClick r:id="rId4"/>
              </a:rPr>
              <a:t>ru</a:t>
            </a:r>
            <a:r>
              <a:rPr lang="ru-RU" altLang="ru-RU" sz="2400" u="sng" dirty="0" smtClean="0">
                <a:hlinkClick r:id="rId4"/>
              </a:rPr>
              <a:t>/</a:t>
            </a:r>
            <a:r>
              <a:rPr lang="en-US" altLang="ru-RU" sz="2400" u="sng" dirty="0" smtClean="0">
                <a:hlinkClick r:id="rId4"/>
              </a:rPr>
              <a:t>content</a:t>
            </a:r>
            <a:r>
              <a:rPr lang="ru-RU" altLang="ru-RU" sz="2400" u="sng" dirty="0" smtClean="0">
                <a:hlinkClick r:id="rId4"/>
              </a:rPr>
              <a:t>/</a:t>
            </a:r>
            <a:r>
              <a:rPr lang="en-US" altLang="ru-RU" sz="2400" u="sng" dirty="0" err="1" smtClean="0">
                <a:hlinkClick r:id="rId4"/>
              </a:rPr>
              <a:t>otkrytyy</a:t>
            </a:r>
            <a:r>
              <a:rPr lang="ru-RU" altLang="ru-RU" sz="2400" u="sng" dirty="0" smtClean="0">
                <a:hlinkClick r:id="rId4"/>
              </a:rPr>
              <a:t>-</a:t>
            </a:r>
            <a:r>
              <a:rPr lang="en-US" altLang="ru-RU" sz="2400" u="sng" dirty="0" smtClean="0">
                <a:hlinkClick r:id="rId4"/>
              </a:rPr>
              <a:t>bank</a:t>
            </a:r>
            <a:r>
              <a:rPr lang="ru-RU" altLang="ru-RU" sz="2400" u="sng" dirty="0" smtClean="0">
                <a:hlinkClick r:id="rId4"/>
              </a:rPr>
              <a:t>-</a:t>
            </a:r>
            <a:r>
              <a:rPr lang="en-US" altLang="ru-RU" sz="2400" u="sng" dirty="0" err="1" smtClean="0">
                <a:hlinkClick r:id="rId4"/>
              </a:rPr>
              <a:t>zadaniy</a:t>
            </a:r>
            <a:r>
              <a:rPr lang="ru-RU" altLang="ru-RU" sz="2400" u="sng" dirty="0" smtClean="0">
                <a:hlinkClick r:id="rId4"/>
              </a:rPr>
              <a:t>-</a:t>
            </a:r>
            <a:r>
              <a:rPr lang="en-US" altLang="ru-RU" sz="2400" u="sng" dirty="0" err="1" smtClean="0">
                <a:hlinkClick r:id="rId4"/>
              </a:rPr>
              <a:t>ege</a:t>
            </a:r>
            <a:endParaRPr lang="ru-RU" altLang="ru-RU" sz="2400" u="sng" dirty="0" smtClean="0"/>
          </a:p>
          <a:p>
            <a:r>
              <a:rPr lang="ru-RU" altLang="ru-RU" sz="2400" dirty="0" smtClean="0"/>
              <a:t>Официальный сайт ИРО КК </a:t>
            </a:r>
            <a:r>
              <a:rPr lang="en-US" altLang="ru-RU" sz="2400" dirty="0" smtClean="0">
                <a:hlinkClick r:id="rId5"/>
              </a:rPr>
              <a:t>http</a:t>
            </a:r>
            <a:r>
              <a:rPr lang="en-US" altLang="ru-RU" sz="2400" dirty="0">
                <a:hlinkClick r:id="rId5"/>
              </a:rPr>
              <a:t>://iro23.ru/</a:t>
            </a:r>
            <a:r>
              <a:rPr lang="ru-RU" altLang="ru-RU" sz="2400" dirty="0"/>
              <a:t> </a:t>
            </a:r>
          </a:p>
          <a:p>
            <a:pPr marL="0" indent="0">
              <a:buNone/>
            </a:pPr>
            <a:endParaRPr lang="ru-RU" altLang="ru-RU" sz="1800" dirty="0" smtClean="0"/>
          </a:p>
          <a:p>
            <a:pPr>
              <a:buFont typeface="Arial" panose="020B0604020202020204" pitchFamily="34" charset="0"/>
              <a:buNone/>
            </a:pPr>
            <a:endParaRPr lang="ru-RU" altLang="ru-RU" sz="1800" dirty="0" smtClean="0"/>
          </a:p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269FA4-DD37-4F96-BD8E-4E73B6BB228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Федеральные ресурсы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6956-282C-495F-8339-C9508F6402F7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5" name="Рисунок 4" descr="C:\Users\Чефтелова\YandexDisk\Скриншоты\2021-10-08_11-47-2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143875" cy="92868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 в подготовке к ЕГЭ</a:t>
            </a: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71736" y="5857892"/>
            <a:ext cx="4429156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eaLnBrk="1" hangingPunct="1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http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://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www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fipi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ru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</p:txBody>
      </p:sp>
      <p:pic>
        <p:nvPicPr>
          <p:cNvPr id="24580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928688"/>
            <a:ext cx="74295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7C69B-088F-4D68-B12C-228055367D5A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 descr="2"/>
          <p:cNvSpPr>
            <a:spLocks noChangeAspect="1" noChangeArrowheads="1"/>
          </p:cNvSpPr>
          <p:nvPr/>
        </p:nvSpPr>
        <p:spPr bwMode="auto">
          <a:xfrm>
            <a:off x="155972" y="891779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31747" name="AutoShape 8" descr="2"/>
          <p:cNvSpPr>
            <a:spLocks noChangeAspect="1" noChangeArrowheads="1"/>
          </p:cNvSpPr>
          <p:nvPr/>
        </p:nvSpPr>
        <p:spPr bwMode="auto">
          <a:xfrm>
            <a:off x="155972" y="891779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31748" name="AutoShape 10" descr="2"/>
          <p:cNvSpPr>
            <a:spLocks noChangeAspect="1" noChangeArrowheads="1"/>
          </p:cNvSpPr>
          <p:nvPr/>
        </p:nvSpPr>
        <p:spPr bwMode="auto">
          <a:xfrm>
            <a:off x="155972" y="891779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31749" name="AutoShape 12" descr="2"/>
          <p:cNvSpPr>
            <a:spLocks noChangeAspect="1" noChangeArrowheads="1"/>
          </p:cNvSpPr>
          <p:nvPr/>
        </p:nvSpPr>
        <p:spPr bwMode="auto">
          <a:xfrm>
            <a:off x="155972" y="891779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31750" name="AutoShape 14" descr="2"/>
          <p:cNvSpPr>
            <a:spLocks noChangeAspect="1" noChangeArrowheads="1"/>
          </p:cNvSpPr>
          <p:nvPr/>
        </p:nvSpPr>
        <p:spPr bwMode="auto">
          <a:xfrm>
            <a:off x="4419600" y="33147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31751" name="Заголовок 1"/>
          <p:cNvSpPr>
            <a:spLocks noGrp="1"/>
          </p:cNvSpPr>
          <p:nvPr>
            <p:ph type="title"/>
          </p:nvPr>
        </p:nvSpPr>
        <p:spPr>
          <a:xfrm>
            <a:off x="460772" y="498277"/>
            <a:ext cx="7487840" cy="461963"/>
          </a:xfrm>
        </p:spPr>
        <p:txBody>
          <a:bodyPr/>
          <a:lstStyle/>
          <a:p>
            <a:pPr marL="428625" indent="-342900"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 Информационные ресурсы</a:t>
            </a:r>
          </a:p>
        </p:txBody>
      </p:sp>
      <p:pic>
        <p:nvPicPr>
          <p:cNvPr id="3175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5" y="926102"/>
            <a:ext cx="4075966" cy="300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6"/>
          <p:cNvSpPr txBox="1">
            <a:spLocks noChangeArrowheads="1"/>
          </p:cNvSpPr>
          <p:nvPr/>
        </p:nvSpPr>
        <p:spPr bwMode="auto">
          <a:xfrm>
            <a:off x="5500694" y="4500570"/>
            <a:ext cx="2847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dirty="0">
                <a:hlinkClick r:id="rId3"/>
              </a:rPr>
              <a:t>http://iro23.ru/</a:t>
            </a:r>
            <a:r>
              <a:rPr lang="ru-RU" altLang="ru-RU" dirty="0"/>
              <a:t> </a:t>
            </a:r>
          </a:p>
        </p:txBody>
      </p:sp>
      <p:sp>
        <p:nvSpPr>
          <p:cNvPr id="31755" name="TextBox 7"/>
          <p:cNvSpPr txBox="1">
            <a:spLocks noChangeArrowheads="1"/>
          </p:cNvSpPr>
          <p:nvPr/>
        </p:nvSpPr>
        <p:spPr bwMode="auto">
          <a:xfrm>
            <a:off x="714348" y="4357694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hlinkClick r:id="rId4"/>
              </a:rPr>
              <a:t>https://minobr.krasnodar.ru</a:t>
            </a:r>
            <a:r>
              <a:rPr lang="ru-RU" altLang="ru-RU" sz="1800" b="1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2A6496"/>
                </a:solidFill>
                <a:hlinkClick r:id="rId4" tooltip="Главная"/>
              </a:rPr>
              <a:t>Главная</a:t>
            </a:r>
            <a:r>
              <a:rPr lang="ru-RU" altLang="ru-RU" sz="1800" b="1" dirty="0">
                <a:solidFill>
                  <a:srgbClr val="333333"/>
                </a:solidFill>
              </a:rPr>
              <a:t>  &gt;  </a:t>
            </a:r>
            <a:r>
              <a:rPr lang="ru-RU" altLang="ru-RU" sz="1800" b="1" dirty="0">
                <a:solidFill>
                  <a:srgbClr val="428BCA"/>
                </a:solidFill>
                <a:hlinkClick r:id="rId5" tooltip="Пресс-центр"/>
              </a:rPr>
              <a:t>Пресс-центр</a:t>
            </a:r>
            <a:r>
              <a:rPr lang="ru-RU" altLang="ru-RU" sz="1800" b="1" dirty="0">
                <a:solidFill>
                  <a:srgbClr val="333333"/>
                </a:solidFill>
              </a:rPr>
              <a:t>  &gt;  </a:t>
            </a:r>
            <a:r>
              <a:rPr lang="ru-RU" altLang="ru-RU" sz="1800" b="1" dirty="0">
                <a:solidFill>
                  <a:srgbClr val="428BCA"/>
                </a:solidFill>
                <a:hlinkClick r:id="rId6" tooltip="Новости"/>
              </a:rPr>
              <a:t>Новости</a:t>
            </a:r>
            <a:endParaRPr lang="ru-RU" altLang="ru-RU" sz="1800" b="1" dirty="0"/>
          </a:p>
        </p:txBody>
      </p:sp>
      <p:sp>
        <p:nvSpPr>
          <p:cNvPr id="31756" name="TextBox 9"/>
          <p:cNvSpPr txBox="1">
            <a:spLocks noChangeArrowheads="1"/>
          </p:cNvSpPr>
          <p:nvPr/>
        </p:nvSpPr>
        <p:spPr bwMode="auto">
          <a:xfrm>
            <a:off x="857224" y="5214950"/>
            <a:ext cx="78014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 smtClean="0"/>
              <a:t>                             Есть </a:t>
            </a:r>
            <a:r>
              <a:rPr lang="ru-RU" altLang="ru-RU" sz="1350" dirty="0"/>
              <a:t>возможность пройти тренировочные тесты на  сайте  </a:t>
            </a:r>
            <a:r>
              <a:rPr lang="en-US" altLang="ru-RU" sz="1350" dirty="0"/>
              <a:t>http</a:t>
            </a:r>
            <a:r>
              <a:rPr lang="ru-RU" altLang="ru-RU" sz="1350" dirty="0"/>
              <a:t>://</a:t>
            </a:r>
            <a:r>
              <a:rPr lang="en-US" altLang="ru-RU" sz="1350" dirty="0"/>
              <a:t>iro23.ru</a:t>
            </a:r>
            <a:r>
              <a:rPr lang="ru-RU" altLang="ru-RU" sz="1350" dirty="0"/>
              <a:t>/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857232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7696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 в подготовке к ЕГЭ</a:t>
            </a:r>
            <a:endParaRPr lang="ru-RU" dirty="0"/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000125"/>
            <a:ext cx="55721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643313"/>
            <a:ext cx="5572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3188" y="5857875"/>
            <a:ext cx="4714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http://www.russiaedu.ru/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63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827AE8-BC9A-4CBF-BE84-C19817F4151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785812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3B3D-38AB-4B3C-A856-0E227C3B8DCE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77863" y="1281113"/>
            <a:ext cx="7786687" cy="5113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Горячая линия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вопросам государственной итоговой аттестацией выпускников 9-11 классов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8(86141)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5-29-92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8-918-664-98-62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tx1"/>
                </a:solidFill>
              </a:rPr>
              <a:t>г.Геленджик</a:t>
            </a:r>
            <a:r>
              <a:rPr lang="ru-RU" sz="2400" b="1" i="1" dirty="0">
                <a:solidFill>
                  <a:schemeClr val="tx1"/>
                </a:solidFill>
              </a:rPr>
              <a:t>, ул. Молодежная, 1А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Рисунок 6" descr="1377347030_onl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4293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CFDC5E-C677-4EA0-ACF3-C1B8C340CAF5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44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051050" y="620713"/>
            <a:ext cx="6481763" cy="1444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827584" y="452438"/>
            <a:ext cx="7921625" cy="5429250"/>
          </a:xfrm>
        </p:spPr>
        <p:txBody>
          <a:bodyPr/>
          <a:lstStyle/>
          <a:p>
            <a:pPr marL="8255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Единый государственный экзамен (ЕГЭ) — это форма объективной оценки качества подготовки лиц, освоивших образовательные программы среднего общего образования, с использованием контрольных измерительных материалов (КИМ) по общеобразовательным предметам.</a:t>
            </a:r>
          </a:p>
          <a:p>
            <a:pPr marL="8255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800" b="1" i="1" dirty="0" smtClean="0">
                <a:cs typeface="Times New Roman" panose="02020603050405020304" pitchFamily="18" charset="0"/>
              </a:rPr>
              <a:t>Особенности ЕГЭ: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•	единые правила проведения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•	единое расписание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•	использование заданий стандартизированной формы (КИМ)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•	использование специальных бланков для оформления ответов на задания</a:t>
            </a:r>
          </a:p>
        </p:txBody>
      </p:sp>
      <p:pic>
        <p:nvPicPr>
          <p:cNvPr id="11268" name="Picture 5" descr="D:\Документы\Мои рисунки\Мои рисунки\школьные\ow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357813"/>
            <a:ext cx="152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ED805D-5BCF-4619-9AEC-2D96DBAB4FF9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3000" y="1000125"/>
            <a:ext cx="7358063" cy="4143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 ГИА допускаются учащиеся,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</a:t>
            </a:r>
            <a:r>
              <a:rPr lang="ru-RU" sz="2400" b="1" u="sng" dirty="0"/>
              <a:t>имеющие академической задолженности, </a:t>
            </a:r>
            <a:r>
              <a:rPr lang="ru-RU" sz="2400" b="1" dirty="0">
                <a:solidFill>
                  <a:srgbClr val="FF0000"/>
                </a:solidFill>
              </a:rPr>
              <a:t>в том числе за итоговое сочинение,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 в полном объеме  выполнившие учебный план </a:t>
            </a:r>
            <a:r>
              <a:rPr lang="ru-RU" sz="2400" b="1" i="1" dirty="0"/>
              <a:t>(имеющие годовые отметки по всем предметам учебного плана за  каждый год обучения не ниже удовлетворительных). </a:t>
            </a:r>
          </a:p>
        </p:txBody>
      </p:sp>
      <p:sp>
        <p:nvSpPr>
          <p:cNvPr id="1024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4725D-DB6D-468D-ABDD-24F20549FAF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/>
            </a: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/>
            </a: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7825" y="286543"/>
            <a:ext cx="8229600" cy="1828800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r>
              <a:rPr lang="ru-RU" sz="2000" spc="15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/>
            </a:r>
            <a:br>
              <a:rPr lang="ru-RU" sz="2000" spc="15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40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Для обучающихся </a:t>
            </a:r>
            <a:r>
              <a:rPr lang="ru-RU" sz="2400" spc="15" dirty="0" smtClean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итоговое сочинение </a:t>
            </a:r>
            <a:r>
              <a:rPr lang="ru-RU" sz="2400" spc="40" dirty="0" smtClean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является </a:t>
            </a:r>
            <a:r>
              <a:rPr lang="ru-RU" sz="2400" u="sng" spc="15" dirty="0" smtClean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допуском </a:t>
            </a:r>
            <a:r>
              <a:rPr lang="ru-RU" sz="2400" spc="15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к государственной итоговой аттестации.</a:t>
            </a:r>
            <a:r>
              <a:rPr lang="ru-RU" sz="2400" b="1" spc="40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/>
            </a:r>
            <a:br>
              <a:rPr lang="ru-RU" sz="2400" b="1" spc="40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15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Результаты </a:t>
            </a:r>
            <a:r>
              <a:rPr lang="ru-RU" sz="2400" spc="40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итогового сочинения </a:t>
            </a:r>
            <a:r>
              <a:rPr lang="ru-RU" sz="2400" spc="40" dirty="0" smtClean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могут быть использованы </a:t>
            </a:r>
            <a:r>
              <a:rPr lang="ru-RU" sz="2400" spc="15" dirty="0" smtClean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при приеме в высшие учебные заведения.</a:t>
            </a:r>
            <a:r>
              <a:rPr lang="ru-RU" sz="2400" b="1" spc="40" dirty="0" smtClean="0">
                <a:latin typeface="Calibri"/>
                <a:ea typeface="Courier New"/>
                <a:cs typeface="Calibri"/>
              </a:rPr>
              <a:t/>
            </a:r>
            <a:br>
              <a:rPr lang="ru-RU" sz="2400" b="1" spc="40" dirty="0" smtClean="0">
                <a:latin typeface="Calibri"/>
                <a:ea typeface="Courier New"/>
                <a:cs typeface="Calibri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11560" y="1340768"/>
            <a:ext cx="8254107" cy="4138613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endParaRPr lang="ru-RU" altLang="ru-RU" sz="2400" dirty="0" smtClean="0"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dirty="0" smtClean="0">
                <a:cs typeface="Times New Roman" panose="02020603050405020304" pitchFamily="18" charset="0"/>
              </a:rPr>
              <a:t>На работу дается </a:t>
            </a: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 часа 55 минут.</a:t>
            </a:r>
            <a:endParaRPr lang="ru-RU" altLang="ru-RU" sz="24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dirty="0" smtClean="0">
                <a:cs typeface="Times New Roman" panose="02020603050405020304" pitchFamily="18" charset="0"/>
              </a:rPr>
              <a:t>В тексте должно быть </a:t>
            </a: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меньше 250 слов.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Разрешается пользоваться орфографическим словарем</a:t>
            </a:r>
            <a:endParaRPr lang="ru-RU" altLang="ru-RU" sz="2400" dirty="0" smtClean="0"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u="sng" dirty="0" smtClean="0">
                <a:cs typeface="Times New Roman" panose="02020603050405020304" pitchFamily="18" charset="0"/>
              </a:rPr>
              <a:t>Темы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будут известны только </a:t>
            </a:r>
            <a:r>
              <a:rPr lang="ru-RU" altLang="ru-RU" sz="2400" u="sng" dirty="0" smtClean="0">
                <a:cs typeface="Times New Roman" panose="02020603050405020304" pitchFamily="18" charset="0"/>
              </a:rPr>
              <a:t>в день сочинения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				ДАТА: 07.12.2022г. (среда)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		Дополнительные сроки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			2 </a:t>
            </a:r>
            <a:r>
              <a:rPr lang="ru-RU" sz="2400" b="1" i="1" dirty="0">
                <a:solidFill>
                  <a:srgbClr val="7030A0"/>
                </a:solidFill>
              </a:rPr>
              <a:t>февраля </a:t>
            </a:r>
            <a:r>
              <a:rPr lang="ru-RU" sz="2400" b="1" i="1" dirty="0" smtClean="0">
                <a:solidFill>
                  <a:srgbClr val="7030A0"/>
                </a:solidFill>
              </a:rPr>
              <a:t>2023 </a:t>
            </a:r>
            <a:r>
              <a:rPr lang="ru-RU" sz="2400" b="1" i="1" dirty="0">
                <a:solidFill>
                  <a:srgbClr val="7030A0"/>
                </a:solidFill>
              </a:rPr>
              <a:t>г.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			4 </a:t>
            </a:r>
            <a:r>
              <a:rPr lang="ru-RU" sz="2400" b="1" i="1" dirty="0">
                <a:solidFill>
                  <a:srgbClr val="7030A0"/>
                </a:solidFill>
              </a:rPr>
              <a:t>мая </a:t>
            </a:r>
            <a:r>
              <a:rPr lang="ru-RU" sz="2400" b="1" i="1" dirty="0" smtClean="0">
                <a:solidFill>
                  <a:srgbClr val="7030A0"/>
                </a:solidFill>
              </a:rPr>
              <a:t>2023 г.</a:t>
            </a:r>
          </a:p>
          <a:p>
            <a:pPr marL="0" indent="0">
              <a:buNone/>
            </a:pPr>
            <a:r>
              <a:rPr lang="ru-RU" altLang="ru-RU" sz="2400" b="1" i="1" dirty="0">
                <a:solidFill>
                  <a:srgbClr val="7030A0"/>
                </a:solidFill>
              </a:rPr>
              <a:t>	</a:t>
            </a:r>
            <a:r>
              <a:rPr lang="ru-RU" altLang="ru-RU" sz="2400" b="1" i="1" dirty="0" smtClean="0">
                <a:solidFill>
                  <a:srgbClr val="7030A0"/>
                </a:solidFill>
              </a:rPr>
              <a:t>	</a:t>
            </a:r>
            <a:r>
              <a:rPr lang="ru-RU" altLang="ru-RU" dirty="0" smtClean="0"/>
              <a:t>Заявление на имя директора 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                    Не позднее 22.11.2022г.</a:t>
            </a:r>
          </a:p>
        </p:txBody>
      </p:sp>
    </p:spTree>
    <p:extLst>
      <p:ext uri="{BB962C8B-B14F-4D97-AF65-F5344CB8AC3E}">
        <p14:creationId xmlns:p14="http://schemas.microsoft.com/office/powerpoint/2010/main" val="2349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830160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2022/23 учебном году комплекты тем итогового сочинения будут собираться только из тех тем, которые использовались в прошлые годы. В дальнейшем закрытый банк тем итогового сочинения будет ежегодно пополняться новыми темами.</a:t>
            </a:r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каждый комплект тем итогового сочинения будут включены по две темы из каждого раздела банка: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23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7"/>
            <a:ext cx="8543900" cy="4248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Темы </a:t>
            </a:r>
            <a:r>
              <a:rPr lang="ru-RU" b="1" dirty="0">
                <a:solidFill>
                  <a:srgbClr val="FF0000"/>
                </a:solidFill>
              </a:rPr>
              <a:t>1, 2 «Духовно-нравственные ориентиры в жизни человека».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Темы </a:t>
            </a:r>
            <a:r>
              <a:rPr lang="ru-RU" b="1" dirty="0">
                <a:solidFill>
                  <a:srgbClr val="FF0000"/>
                </a:solidFill>
              </a:rPr>
              <a:t>3, 4 «Семья, общество, Отечество в жизни человека».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Темы </a:t>
            </a:r>
            <a:r>
              <a:rPr lang="ru-RU" b="1" dirty="0">
                <a:solidFill>
                  <a:srgbClr val="FF0000"/>
                </a:solidFill>
              </a:rPr>
              <a:t>5, 6 «Природа и культура в жизни человека».</a:t>
            </a:r>
          </a:p>
          <a:p>
            <a:pPr marL="0" indent="0" algn="ctr">
              <a:buNone/>
            </a:pPr>
            <a:r>
              <a:rPr lang="ru-RU" b="1" dirty="0" smtClean="0"/>
              <a:t>Для </a:t>
            </a:r>
            <a:r>
              <a:rPr lang="ru-RU" b="1" dirty="0"/>
              <a:t>подготовки </a:t>
            </a:r>
            <a:r>
              <a:rPr lang="ru-RU" b="1" dirty="0" smtClean="0"/>
              <a:t>- использовать материалы </a:t>
            </a:r>
            <a:r>
              <a:rPr lang="ru-RU" b="1" dirty="0"/>
              <a:t>прошлых лет - направления и </a:t>
            </a:r>
            <a:r>
              <a:rPr lang="ru-RU" b="1" dirty="0" smtClean="0"/>
              <a:t>темы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606281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hlinkClick r:id="rId2"/>
              </a:rPr>
              <a:t>Ссылка на темы итогового сочинения прошлых лет:</a:t>
            </a:r>
          </a:p>
          <a:p>
            <a:pPr algn="ctr"/>
            <a:endParaRPr lang="ru-RU" dirty="0" smtClean="0">
              <a:solidFill>
                <a:srgbClr val="002060"/>
              </a:solidFill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ctege.info/itogovoe-sochinenie-2023/napravleniya-tem-itogovogo-sochineniya-2023.html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9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23724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</a:t>
            </a: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>Оценивание</a:t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>итогового сочинения: 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соответствие требованиям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91680"/>
            <a:ext cx="7848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Требование </a:t>
            </a:r>
            <a:r>
              <a:rPr lang="ru-RU" b="1" i="1" dirty="0"/>
              <a:t>№ </a:t>
            </a:r>
            <a:r>
              <a:rPr lang="ru-RU" b="1" i="1" dirty="0" smtClean="0"/>
              <a:t>1. </a:t>
            </a:r>
            <a:r>
              <a:rPr lang="ru-RU" b="1" i="1" dirty="0"/>
              <a:t>«Объем итогового сочинения</a:t>
            </a:r>
            <a:r>
              <a:rPr lang="ru-RU" b="1" i="1" dirty="0" smtClean="0"/>
              <a:t>» ( не менее 250 слов)</a:t>
            </a:r>
          </a:p>
          <a:p>
            <a:pPr marL="0" indent="0" algn="ctr">
              <a:buNone/>
            </a:pPr>
            <a:r>
              <a:rPr lang="ru-RU" b="1" i="1" dirty="0"/>
              <a:t>Требование № </a:t>
            </a:r>
            <a:r>
              <a:rPr lang="ru-RU" b="1" i="1" dirty="0" smtClean="0"/>
              <a:t>2. </a:t>
            </a:r>
            <a:r>
              <a:rPr lang="ru-RU" b="1" i="1" dirty="0"/>
              <a:t>«Самостоятельность написания итогового сочинения</a:t>
            </a:r>
            <a:r>
              <a:rPr lang="ru-RU" b="1" i="1" dirty="0" smtClean="0"/>
              <a:t>»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(если эти требования не выполнены –                    сочинение дальше не проверяется)</a:t>
            </a:r>
            <a:endParaRPr lang="ru-RU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1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785926"/>
            <a:ext cx="821925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Критерий № 1 </a:t>
            </a:r>
            <a:r>
              <a:rPr lang="ru-RU" dirty="0" smtClean="0"/>
              <a:t>«Соответствие теме»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Критерий № 2  </a:t>
            </a:r>
            <a:r>
              <a:rPr lang="ru-RU" dirty="0" smtClean="0"/>
              <a:t>«Аргументация</a:t>
            </a:r>
            <a:r>
              <a:rPr lang="ru-RU" dirty="0"/>
              <a:t>. Привлечение литературного </a:t>
            </a:r>
            <a:r>
              <a:rPr lang="ru-RU" dirty="0" smtClean="0"/>
              <a:t>материала»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Критерий № 3 </a:t>
            </a:r>
            <a:r>
              <a:rPr lang="ru-RU" dirty="0" smtClean="0"/>
              <a:t>«Композиция </a:t>
            </a:r>
            <a:r>
              <a:rPr lang="ru-RU" dirty="0"/>
              <a:t>и логика </a:t>
            </a:r>
            <a:r>
              <a:rPr lang="ru-RU" dirty="0" smtClean="0"/>
              <a:t>рассуждения»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Критерий № 4 </a:t>
            </a:r>
            <a:r>
              <a:rPr lang="ru-RU" dirty="0" smtClean="0"/>
              <a:t>«Качество </a:t>
            </a:r>
            <a:r>
              <a:rPr lang="ru-RU" dirty="0"/>
              <a:t>письменной </a:t>
            </a:r>
            <a:r>
              <a:rPr lang="ru-RU" dirty="0" smtClean="0"/>
              <a:t>речи»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Критерий № 5 </a:t>
            </a:r>
            <a:r>
              <a:rPr lang="ru-RU" dirty="0" smtClean="0"/>
              <a:t>«Грамотность»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23724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</a:t>
            </a: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>Оценивание</a:t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>итогового сочинения: 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соответствие критериям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</TotalTime>
  <Words>1108</Words>
  <Application>Microsoft Office PowerPoint</Application>
  <PresentationFormat>Экран (4:3)</PresentationFormat>
  <Paragraphs>236</Paragraphs>
  <Slides>29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MS PGothic</vt:lpstr>
      <vt:lpstr>Arial</vt:lpstr>
      <vt:lpstr>Calibri</vt:lpstr>
      <vt:lpstr>Cambria</vt:lpstr>
      <vt:lpstr>Courier New</vt:lpstr>
      <vt:lpstr>Georgia</vt:lpstr>
      <vt:lpstr>Times New Roman</vt:lpstr>
      <vt:lpstr>Verdana</vt:lpstr>
      <vt:lpstr>Wingdings</vt:lpstr>
      <vt:lpstr>Wingdings 2</vt:lpstr>
      <vt:lpstr>Тема Office</vt:lpstr>
      <vt:lpstr>PDF</vt:lpstr>
      <vt:lpstr>Презентация PowerPoint</vt:lpstr>
      <vt:lpstr>Презентация PowerPoint</vt:lpstr>
      <vt:lpstr> </vt:lpstr>
      <vt:lpstr>Презентация PowerPoint</vt:lpstr>
      <vt:lpstr> Для обучающихся итоговое сочинение является допуском к государственной итоговой аттестации. Результаты итогового сочинения могут быть использованы при приеме в высшие учебные заведения. </vt:lpstr>
      <vt:lpstr>Презентация PowerPoint</vt:lpstr>
      <vt:lpstr>Презентация PowerPoint</vt:lpstr>
      <vt:lpstr>  Оценивание итогового сочинения:  соответствие требованиям </vt:lpstr>
      <vt:lpstr>  Оценивание итогового сочинения:  соответствие критериям  </vt:lpstr>
      <vt:lpstr>Презентация PowerPoint</vt:lpstr>
      <vt:lpstr>Презентация PowerPoint</vt:lpstr>
      <vt:lpstr>Подготовка к итоговому сочинению </vt:lpstr>
      <vt:lpstr>Презентация PowerPoint</vt:lpstr>
      <vt:lpstr>Презентация PowerPoint</vt:lpstr>
      <vt:lpstr>Математика на ЕГЭ: или-или</vt:lpstr>
      <vt:lpstr>Презентация PowerPoint</vt:lpstr>
      <vt:lpstr>Презентация PowerPoint</vt:lpstr>
      <vt:lpstr>Презентация PowerPoint</vt:lpstr>
      <vt:lpstr>Как выбрать вуз? </vt:lpstr>
      <vt:lpstr>Сроки подачи заявлений</vt:lpstr>
      <vt:lpstr>Презентация PowerPoint</vt:lpstr>
      <vt:lpstr>Презентация PowerPoint</vt:lpstr>
      <vt:lpstr>Информирование о ЕГЭ</vt:lpstr>
      <vt:lpstr>Федеральные ресурсы </vt:lpstr>
      <vt:lpstr>Помощь в подготовке к ЕГЭ</vt:lpstr>
      <vt:lpstr> Информационные ресурсы</vt:lpstr>
      <vt:lpstr>Помощь в подготовке к ЕГЭ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Учетная запись Майкрософт</cp:lastModifiedBy>
  <cp:revision>193</cp:revision>
  <cp:lastPrinted>2021-10-08T07:41:28Z</cp:lastPrinted>
  <dcterms:created xsi:type="dcterms:W3CDTF">2013-08-20T23:50:31Z</dcterms:created>
  <dcterms:modified xsi:type="dcterms:W3CDTF">2022-10-20T16:04:39Z</dcterms:modified>
</cp:coreProperties>
</file>